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16"/>
  </p:notesMasterIdLst>
  <p:sldSz cx="14630400" cy="8229600"/>
  <p:notesSz cx="8229600" cy="14630400"/>
  <p:embeddedFontLst>
    <p:embeddedFont>
      <p:font typeface="Prompt Medium"/>
      <p:regular r:id="rId21"/>
    </p:embeddedFont>
    <p:embeddedFont>
      <p:font typeface="Prompt Medium"/>
      <p:regular r:id="rId22"/>
    </p:embeddedFont>
    <p:embeddedFont>
      <p:font typeface="Prompt Medium"/>
      <p:regular r:id="rId23"/>
    </p:embeddedFont>
    <p:embeddedFont>
      <p:font typeface="Prompt Medium"/>
      <p:regular r:id="rId24"/>
    </p:embeddedFont>
    <p:embeddedFont>
      <p:font typeface="Mukta Light"/>
      <p:regular r:id="rId25"/>
    </p:embeddedFont>
    <p:embeddedFont>
      <p:font typeface="Mukta Light"/>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20" Type="http://schemas.openxmlformats.org/officeDocument/2006/relationships/tableStyles" Target="tableStyles.xml"/><Relationship Id="rId21" Type="http://schemas.openxmlformats.org/officeDocument/2006/relationships/font" Target="fonts/font1.fntdata"/><Relationship Id="rId22" Type="http://schemas.openxmlformats.org/officeDocument/2006/relationships/font" Target="fonts/font2.fntdata"/><Relationship Id="rId23" Type="http://schemas.openxmlformats.org/officeDocument/2006/relationships/font" Target="fonts/font3.fntdata"/><Relationship Id="rId24" Type="http://schemas.openxmlformats.org/officeDocument/2006/relationships/font" Target="fonts/font4.fntdata"/><Relationship Id="rId25" Type="http://schemas.openxmlformats.org/officeDocument/2006/relationships/font" Target="fonts/font5.fntdata"/><Relationship Id="rId26"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B0C23">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slideLayout" Target="../slideLayouts/slideLayout6.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2473047"/>
            <a:ext cx="7415927" cy="946309"/>
          </a:xfrm>
          <a:prstGeom prst="rect">
            <a:avLst/>
          </a:prstGeom>
          <a:noFill/>
          <a:ln/>
        </p:spPr>
        <p:txBody>
          <a:bodyPr wrap="none" lIns="0" tIns="0" rIns="0" bIns="0" rtlCol="0" anchor="t"/>
          <a:lstStyle/>
          <a:p>
            <a:pPr algn="l" indent="0" marL="0">
              <a:lnSpc>
                <a:spcPts val="7450"/>
              </a:lnSpc>
              <a:buNone/>
            </a:pPr>
            <a:r>
              <a:rPr lang="en-US" sz="5950" dirty="0">
                <a:solidFill>
                  <a:srgbClr val="C6BFEE"/>
                </a:solidFill>
                <a:latin typeface="Prompt Medium" pitchFamily="34" charset="0"/>
                <a:ea typeface="Prompt Medium" pitchFamily="34" charset="-122"/>
                <a:cs typeface="Prompt Medium" pitchFamily="34" charset="-120"/>
              </a:rPr>
              <a:t>Hacking Cars</a:t>
            </a:r>
            <a:endParaRPr lang="en-US" sz="5950" dirty="0"/>
          </a:p>
        </p:txBody>
      </p:sp>
      <p:sp>
        <p:nvSpPr>
          <p:cNvPr id="4" name="Text 1"/>
          <p:cNvSpPr/>
          <p:nvPr/>
        </p:nvSpPr>
        <p:spPr>
          <a:xfrm>
            <a:off x="864037" y="3789640"/>
            <a:ext cx="7415927"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This presentation explores car vulnerabilities and how to exploit them. It covers essential security concepts like physical attacks, network intrusions, and data manipulation.</a:t>
            </a:r>
            <a:endParaRPr lang="en-US" sz="1900" dirty="0"/>
          </a:p>
        </p:txBody>
      </p:sp>
      <p:sp>
        <p:nvSpPr>
          <p:cNvPr id="5" name="Text 2"/>
          <p:cNvSpPr/>
          <p:nvPr/>
        </p:nvSpPr>
        <p:spPr>
          <a:xfrm>
            <a:off x="864037" y="5345073"/>
            <a:ext cx="3291840" cy="411480"/>
          </a:xfrm>
          <a:prstGeom prst="rect">
            <a:avLst/>
          </a:prstGeom>
          <a:noFill/>
          <a:ln/>
        </p:spPr>
        <p:txBody>
          <a:bodyPr wrap="none" lIns="0" tIns="0" rIns="0" bIns="0" rtlCol="0" anchor="t"/>
          <a:lstStyle/>
          <a:p>
            <a:pPr algn="l" indent="0" marL="0">
              <a:lnSpc>
                <a:spcPts val="3200"/>
              </a:lnSpc>
              <a:buNone/>
            </a:pPr>
            <a:r>
              <a:rPr lang="en-US" sz="2550" dirty="0">
                <a:solidFill>
                  <a:srgbClr val="C6BFEE"/>
                </a:solidFill>
                <a:latin typeface="Prompt Medium" pitchFamily="34" charset="0"/>
                <a:ea typeface="Prompt Medium" pitchFamily="34" charset="-122"/>
                <a:cs typeface="Prompt Medium" pitchFamily="34" charset="-120"/>
              </a:rPr>
              <a:t>By: Dennis Freyman</a:t>
            </a:r>
            <a:endParaRPr lang="en-US" sz="2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08673" y="802958"/>
            <a:ext cx="7726680" cy="641866"/>
          </a:xfrm>
          <a:prstGeom prst="rect">
            <a:avLst/>
          </a:prstGeom>
          <a:noFill/>
          <a:ln/>
        </p:spPr>
        <p:txBody>
          <a:bodyPr wrap="none" lIns="0" tIns="0" rIns="0" bIns="0" rtlCol="0" anchor="t"/>
          <a:lstStyle/>
          <a:p>
            <a:pPr algn="l" indent="0" marL="0">
              <a:lnSpc>
                <a:spcPts val="5050"/>
              </a:lnSpc>
              <a:buNone/>
            </a:pPr>
            <a:r>
              <a:rPr lang="en-US" sz="4000" dirty="0">
                <a:solidFill>
                  <a:srgbClr val="C6BFEE"/>
                </a:solidFill>
                <a:latin typeface="Prompt Medium" pitchFamily="34" charset="0"/>
                <a:ea typeface="Prompt Medium" pitchFamily="34" charset="-122"/>
                <a:cs typeface="Prompt Medium" pitchFamily="34" charset="-120"/>
              </a:rPr>
              <a:t>Step 2: You are now in the Car</a:t>
            </a:r>
            <a:endParaRPr lang="en-US" sz="4000" dirty="0"/>
          </a:p>
        </p:txBody>
      </p:sp>
      <p:pic>
        <p:nvPicPr>
          <p:cNvPr id="3" name="Image 0" descr="preencoded.png">    </p:cNvPr>
          <p:cNvPicPr>
            <a:picLocks noChangeAspect="1"/>
          </p:cNvPicPr>
          <p:nvPr/>
        </p:nvPicPr>
        <p:blipFill>
          <a:blip r:embed="rId1"/>
          <a:stretch>
            <a:fillRect/>
          </a:stretch>
        </p:blipFill>
        <p:spPr>
          <a:xfrm>
            <a:off x="2077641" y="2051209"/>
            <a:ext cx="3343156" cy="2507337"/>
          </a:xfrm>
          <a:prstGeom prst="rect">
            <a:avLst/>
          </a:prstGeom>
        </p:spPr>
      </p:pic>
      <p:sp>
        <p:nvSpPr>
          <p:cNvPr id="4" name="Text 1"/>
          <p:cNvSpPr/>
          <p:nvPr/>
        </p:nvSpPr>
        <p:spPr>
          <a:xfrm>
            <a:off x="808673" y="4818459"/>
            <a:ext cx="4209217" cy="320873"/>
          </a:xfrm>
          <a:prstGeom prst="rect">
            <a:avLst/>
          </a:prstGeom>
          <a:noFill/>
          <a:ln/>
        </p:spPr>
        <p:txBody>
          <a:bodyPr wrap="none" lIns="0" tIns="0" rIns="0" bIns="0" rtlCol="0" anchor="t"/>
          <a:lstStyle/>
          <a:p>
            <a:pPr algn="l" indent="0" marL="0">
              <a:lnSpc>
                <a:spcPts val="2500"/>
              </a:lnSpc>
              <a:buNone/>
            </a:pPr>
            <a:r>
              <a:rPr lang="en-US" sz="2000" dirty="0">
                <a:solidFill>
                  <a:srgbClr val="C6BFEE"/>
                </a:solidFill>
                <a:latin typeface="Prompt Medium" pitchFamily="34" charset="0"/>
                <a:ea typeface="Prompt Medium" pitchFamily="34" charset="-122"/>
                <a:cs typeface="Prompt Medium" pitchFamily="34" charset="-120"/>
              </a:rPr>
              <a:t>CAN Bus Injection via OBD-II Port</a:t>
            </a:r>
            <a:endParaRPr lang="en-US" sz="2000" dirty="0"/>
          </a:p>
        </p:txBody>
      </p:sp>
      <p:sp>
        <p:nvSpPr>
          <p:cNvPr id="5" name="Text 2"/>
          <p:cNvSpPr/>
          <p:nvPr/>
        </p:nvSpPr>
        <p:spPr>
          <a:xfrm>
            <a:off x="808673" y="5370314"/>
            <a:ext cx="5881211" cy="1848445"/>
          </a:xfrm>
          <a:prstGeom prst="rect">
            <a:avLst/>
          </a:prstGeom>
          <a:noFill/>
          <a:ln/>
        </p:spPr>
        <p:txBody>
          <a:bodyPr wrap="square" lIns="0" tIns="0" rIns="0" bIns="0" rtlCol="0" anchor="t"/>
          <a:lstStyle/>
          <a:p>
            <a:pPr algn="l" indent="0" marL="0">
              <a:lnSpc>
                <a:spcPts val="2900"/>
              </a:lnSpc>
              <a:buNone/>
            </a:pPr>
            <a:r>
              <a:rPr lang="en-US" sz="1800" dirty="0">
                <a:solidFill>
                  <a:srgbClr val="DAD8E9"/>
                </a:solidFill>
                <a:latin typeface="Mukta Light" pitchFamily="34" charset="0"/>
                <a:ea typeface="Mukta Light" pitchFamily="34" charset="-122"/>
                <a:cs typeface="Mukta Light" pitchFamily="34" charset="-120"/>
              </a:rPr>
              <a:t>All modern vehicles, have an OBD-II port, usually under the dashboard. This port provides access to the car’s CAN bus (or Controller Area Network electronic pathway), which is responsible for communication between the car’s electronic control units (ECUs). </a:t>
            </a:r>
            <a:endParaRPr lang="en-US" sz="1800" dirty="0"/>
          </a:p>
        </p:txBody>
      </p:sp>
      <p:pic>
        <p:nvPicPr>
          <p:cNvPr id="6" name="Image 1" descr="preencoded.png">    </p:cNvPr>
          <p:cNvPicPr>
            <a:picLocks noChangeAspect="1"/>
          </p:cNvPicPr>
          <p:nvPr/>
        </p:nvPicPr>
        <p:blipFill>
          <a:blip r:embed="rId2"/>
          <a:stretch>
            <a:fillRect/>
          </a:stretch>
        </p:blipFill>
        <p:spPr>
          <a:xfrm>
            <a:off x="8354378" y="2051209"/>
            <a:ext cx="4381500" cy="2476143"/>
          </a:xfrm>
          <a:prstGeom prst="rect">
            <a:avLst/>
          </a:prstGeom>
        </p:spPr>
      </p:pic>
      <p:sp>
        <p:nvSpPr>
          <p:cNvPr id="7" name="Text 3"/>
          <p:cNvSpPr/>
          <p:nvPr/>
        </p:nvSpPr>
        <p:spPr>
          <a:xfrm>
            <a:off x="7261146" y="4787265"/>
            <a:ext cx="3482935" cy="320873"/>
          </a:xfrm>
          <a:prstGeom prst="rect">
            <a:avLst/>
          </a:prstGeom>
          <a:noFill/>
          <a:ln/>
        </p:spPr>
        <p:txBody>
          <a:bodyPr wrap="none" lIns="0" tIns="0" rIns="0" bIns="0" rtlCol="0" anchor="t"/>
          <a:lstStyle/>
          <a:p>
            <a:pPr algn="l" indent="0" marL="0">
              <a:lnSpc>
                <a:spcPts val="2500"/>
              </a:lnSpc>
              <a:buNone/>
            </a:pPr>
            <a:r>
              <a:rPr lang="en-US" sz="2000" dirty="0">
                <a:solidFill>
                  <a:srgbClr val="C6BFEE"/>
                </a:solidFill>
                <a:latin typeface="Prompt Medium" pitchFamily="34" charset="0"/>
                <a:ea typeface="Prompt Medium" pitchFamily="34" charset="-122"/>
                <a:cs typeface="Prompt Medium" pitchFamily="34" charset="-120"/>
              </a:rPr>
              <a:t>Injecting into the CAN bus. </a:t>
            </a:r>
            <a:endParaRPr lang="en-US" sz="2000" dirty="0"/>
          </a:p>
        </p:txBody>
      </p:sp>
      <p:sp>
        <p:nvSpPr>
          <p:cNvPr id="8" name="Text 4"/>
          <p:cNvSpPr/>
          <p:nvPr/>
        </p:nvSpPr>
        <p:spPr>
          <a:xfrm>
            <a:off x="7261146" y="5339120"/>
            <a:ext cx="6568083" cy="1848445"/>
          </a:xfrm>
          <a:prstGeom prst="rect">
            <a:avLst/>
          </a:prstGeom>
          <a:noFill/>
          <a:ln/>
        </p:spPr>
        <p:txBody>
          <a:bodyPr wrap="square" lIns="0" tIns="0" rIns="0" bIns="0" rtlCol="0" anchor="t"/>
          <a:lstStyle/>
          <a:p>
            <a:pPr algn="l" indent="0" marL="0">
              <a:lnSpc>
                <a:spcPts val="2900"/>
              </a:lnSpc>
              <a:buNone/>
            </a:pPr>
            <a:r>
              <a:rPr lang="en-US" sz="1800" dirty="0">
                <a:solidFill>
                  <a:srgbClr val="DAD8E9"/>
                </a:solidFill>
                <a:latin typeface="Mukta Light" pitchFamily="34" charset="0"/>
                <a:ea typeface="Mukta Light" pitchFamily="34" charset="-122"/>
                <a:cs typeface="Mukta Light" pitchFamily="34" charset="-120"/>
              </a:rPr>
              <a:t>By connecting a device like a CANtact or USBtin, you can send commands over the CAN bus. The OBD-II port is designed to provide diagnostic access, but it can also be used to inject messages into the CAN bus, allowing access to things such as door locks, engine control, and even critical systems like brakes or steering.</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64037" y="996315"/>
            <a:ext cx="9473446"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Inject Commands into the CAN Bus</a:t>
            </a:r>
            <a:endParaRPr lang="en-US" sz="4300" dirty="0"/>
          </a:p>
        </p:txBody>
      </p:sp>
      <p:pic>
        <p:nvPicPr>
          <p:cNvPr id="3" name="Image 0" descr="preencoded.png">    </p:cNvPr>
          <p:cNvPicPr>
            <a:picLocks noChangeAspect="1"/>
          </p:cNvPicPr>
          <p:nvPr/>
        </p:nvPicPr>
        <p:blipFill>
          <a:blip r:embed="rId1"/>
          <a:stretch>
            <a:fillRect/>
          </a:stretch>
        </p:blipFill>
        <p:spPr>
          <a:xfrm>
            <a:off x="2602944" y="2175867"/>
            <a:ext cx="617220" cy="617220"/>
          </a:xfrm>
          <a:prstGeom prst="rect">
            <a:avLst/>
          </a:prstGeom>
        </p:spPr>
      </p:pic>
      <p:sp>
        <p:nvSpPr>
          <p:cNvPr id="4" name="Text 1"/>
          <p:cNvSpPr/>
          <p:nvPr/>
        </p:nvSpPr>
        <p:spPr>
          <a:xfrm>
            <a:off x="1265634" y="3101697"/>
            <a:ext cx="3291840" cy="411480"/>
          </a:xfrm>
          <a:prstGeom prst="rect">
            <a:avLst/>
          </a:prstGeom>
          <a:noFill/>
          <a:ln/>
        </p:spPr>
        <p:txBody>
          <a:bodyPr wrap="none" lIns="0" tIns="0" rIns="0" bIns="0" rtlCol="0" anchor="t"/>
          <a:lstStyle/>
          <a:p>
            <a:pPr algn="ctr" indent="0" marL="0">
              <a:lnSpc>
                <a:spcPts val="3200"/>
              </a:lnSpc>
              <a:buNone/>
            </a:pPr>
            <a:r>
              <a:rPr lang="en-US" sz="2550" dirty="0">
                <a:solidFill>
                  <a:srgbClr val="DAD8E9"/>
                </a:solidFill>
                <a:latin typeface="Prompt Medium" pitchFamily="34" charset="0"/>
                <a:ea typeface="Prompt Medium" pitchFamily="34" charset="-122"/>
                <a:cs typeface="Prompt Medium" pitchFamily="34" charset="-120"/>
              </a:rPr>
              <a:t>Software</a:t>
            </a:r>
            <a:endParaRPr lang="en-US" sz="2550" dirty="0"/>
          </a:p>
        </p:txBody>
      </p:sp>
      <p:sp>
        <p:nvSpPr>
          <p:cNvPr id="5" name="Text 2"/>
          <p:cNvSpPr/>
          <p:nvPr/>
        </p:nvSpPr>
        <p:spPr>
          <a:xfrm>
            <a:off x="864037" y="3661291"/>
            <a:ext cx="4095036" cy="1975247"/>
          </a:xfrm>
          <a:prstGeom prst="rect">
            <a:avLst/>
          </a:prstGeom>
          <a:noFill/>
          <a:ln/>
        </p:spPr>
        <p:txBody>
          <a:bodyPr wrap="square" lIns="0" tIns="0" rIns="0" bIns="0" rtlCol="0" anchor="t"/>
          <a:lstStyle/>
          <a:p>
            <a:pPr algn="ct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Along with the physical device such as the CANtact, the intruder needs software capable of crafting custom CAN messages, such as SocketCAN, BusMaster, or SavvyCAN.</a:t>
            </a:r>
            <a:endParaRPr lang="en-US" sz="1900" dirty="0"/>
          </a:p>
        </p:txBody>
      </p:sp>
      <p:pic>
        <p:nvPicPr>
          <p:cNvPr id="6" name="Image 1" descr="preencoded.png">    </p:cNvPr>
          <p:cNvPicPr>
            <a:picLocks noChangeAspect="1"/>
          </p:cNvPicPr>
          <p:nvPr/>
        </p:nvPicPr>
        <p:blipFill>
          <a:blip r:embed="rId2"/>
          <a:stretch>
            <a:fillRect/>
          </a:stretch>
        </p:blipFill>
        <p:spPr>
          <a:xfrm>
            <a:off x="7006590" y="2175867"/>
            <a:ext cx="617220" cy="617220"/>
          </a:xfrm>
          <a:prstGeom prst="rect">
            <a:avLst/>
          </a:prstGeom>
        </p:spPr>
      </p:pic>
      <p:sp>
        <p:nvSpPr>
          <p:cNvPr id="7" name="Text 3"/>
          <p:cNvSpPr/>
          <p:nvPr/>
        </p:nvSpPr>
        <p:spPr>
          <a:xfrm>
            <a:off x="5669280" y="3101697"/>
            <a:ext cx="3291840" cy="411480"/>
          </a:xfrm>
          <a:prstGeom prst="rect">
            <a:avLst/>
          </a:prstGeom>
          <a:noFill/>
          <a:ln/>
        </p:spPr>
        <p:txBody>
          <a:bodyPr wrap="none" lIns="0" tIns="0" rIns="0" bIns="0" rtlCol="0" anchor="t"/>
          <a:lstStyle/>
          <a:p>
            <a:pPr algn="ctr" indent="0" marL="0">
              <a:lnSpc>
                <a:spcPts val="3200"/>
              </a:lnSpc>
              <a:buNone/>
            </a:pPr>
            <a:r>
              <a:rPr lang="en-US" sz="2550" dirty="0">
                <a:solidFill>
                  <a:srgbClr val="DAD8E9"/>
                </a:solidFill>
                <a:latin typeface="Prompt Medium" pitchFamily="34" charset="0"/>
                <a:ea typeface="Prompt Medium" pitchFamily="34" charset="-122"/>
                <a:cs typeface="Prompt Medium" pitchFamily="34" charset="-120"/>
              </a:rPr>
              <a:t>Identify ECU IDs</a:t>
            </a:r>
            <a:endParaRPr lang="en-US" sz="2550" dirty="0"/>
          </a:p>
        </p:txBody>
      </p:sp>
      <p:sp>
        <p:nvSpPr>
          <p:cNvPr id="8" name="Text 4"/>
          <p:cNvSpPr/>
          <p:nvPr/>
        </p:nvSpPr>
        <p:spPr>
          <a:xfrm>
            <a:off x="5267682" y="3661291"/>
            <a:ext cx="4095036" cy="3160395"/>
          </a:xfrm>
          <a:prstGeom prst="rect">
            <a:avLst/>
          </a:prstGeom>
          <a:noFill/>
          <a:ln/>
        </p:spPr>
        <p:txBody>
          <a:bodyPr wrap="square" lIns="0" tIns="0" rIns="0" bIns="0" rtlCol="0" anchor="t"/>
          <a:lstStyle/>
          <a:p>
            <a:pPr algn="ct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each ECU (e.g., the door lock system or engine control) on theCAN bus has a unique identifier called a </a:t>
            </a:r>
            <a:pPr algn="ctr"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CAN ID</a:t>
            </a:r>
            <a:pPr algn="ct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The attacker needs to know the CAN ID for the specific ECU they wish to control. For instance, the ECU responsible for controlling door locks might have a CAN ID of </a:t>
            </a:r>
            <a:pPr algn="ctr"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0x123. </a:t>
            </a:r>
            <a:endParaRPr lang="en-US" sz="1900" dirty="0"/>
          </a:p>
        </p:txBody>
      </p:sp>
      <p:pic>
        <p:nvPicPr>
          <p:cNvPr id="9" name="Image 2" descr="preencoded.png">    </p:cNvPr>
          <p:cNvPicPr>
            <a:picLocks noChangeAspect="1"/>
          </p:cNvPicPr>
          <p:nvPr/>
        </p:nvPicPr>
        <p:blipFill>
          <a:blip r:embed="rId3"/>
          <a:stretch>
            <a:fillRect/>
          </a:stretch>
        </p:blipFill>
        <p:spPr>
          <a:xfrm>
            <a:off x="11410236" y="2175867"/>
            <a:ext cx="617220" cy="617220"/>
          </a:xfrm>
          <a:prstGeom prst="rect">
            <a:avLst/>
          </a:prstGeom>
        </p:spPr>
      </p:pic>
      <p:sp>
        <p:nvSpPr>
          <p:cNvPr id="10" name="Text 5"/>
          <p:cNvSpPr/>
          <p:nvPr/>
        </p:nvSpPr>
        <p:spPr>
          <a:xfrm>
            <a:off x="9671328" y="3101697"/>
            <a:ext cx="4095036" cy="822960"/>
          </a:xfrm>
          <a:prstGeom prst="rect">
            <a:avLst/>
          </a:prstGeom>
          <a:noFill/>
          <a:ln/>
        </p:spPr>
        <p:txBody>
          <a:bodyPr wrap="square" lIns="0" tIns="0" rIns="0" bIns="0" rtlCol="0" anchor="t"/>
          <a:lstStyle/>
          <a:p>
            <a:pPr algn="ctr" indent="0" marL="0">
              <a:lnSpc>
                <a:spcPts val="3200"/>
              </a:lnSpc>
              <a:buNone/>
            </a:pPr>
            <a:r>
              <a:rPr lang="en-US" sz="2550" dirty="0">
                <a:solidFill>
                  <a:srgbClr val="DAD8E9"/>
                </a:solidFill>
                <a:latin typeface="Prompt Medium" pitchFamily="34" charset="0"/>
                <a:ea typeface="Prompt Medium" pitchFamily="34" charset="-122"/>
                <a:cs typeface="Prompt Medium" pitchFamily="34" charset="-120"/>
              </a:rPr>
              <a:t>Crafting and Injecting CAN Commands </a:t>
            </a:r>
            <a:endParaRPr lang="en-US" sz="2550" dirty="0"/>
          </a:p>
        </p:txBody>
      </p:sp>
      <p:sp>
        <p:nvSpPr>
          <p:cNvPr id="11" name="Text 6"/>
          <p:cNvSpPr/>
          <p:nvPr/>
        </p:nvSpPr>
        <p:spPr>
          <a:xfrm>
            <a:off x="9671328" y="4072771"/>
            <a:ext cx="4095036" cy="3160395"/>
          </a:xfrm>
          <a:prstGeom prst="rect">
            <a:avLst/>
          </a:prstGeom>
          <a:noFill/>
          <a:ln/>
        </p:spPr>
        <p:txBody>
          <a:bodyPr wrap="square" lIns="0" tIns="0" rIns="0" bIns="0" rtlCol="0" anchor="t"/>
          <a:lstStyle/>
          <a:p>
            <a:pPr algn="ct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 CAN command or frame has 2 parts: An  identifier that specifies which ECU the message is intended for, and the data field. The identifier is the device that the intruder wants to attack, and the data field is the command, such as </a:t>
            </a:r>
            <a:pPr algn="ctr"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0x01</a:t>
            </a:r>
            <a:pPr algn="ctr"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in the data field to signify the "unlock" command for a door</a:t>
            </a:r>
            <a:endParaRPr lang="en-US" sz="1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2035731"/>
            <a:ext cx="6150054" cy="3540919"/>
          </a:xfrm>
          <a:prstGeom prst="rect">
            <a:avLst/>
          </a:prstGeom>
        </p:spPr>
      </p:pic>
      <p:sp>
        <p:nvSpPr>
          <p:cNvPr id="3" name="Text 0"/>
          <p:cNvSpPr/>
          <p:nvPr/>
        </p:nvSpPr>
        <p:spPr>
          <a:xfrm>
            <a:off x="864037" y="5854303"/>
            <a:ext cx="6150054" cy="395049"/>
          </a:xfrm>
          <a:prstGeom prst="rect">
            <a:avLst/>
          </a:prstGeom>
          <a:noFill/>
          <a:ln/>
        </p:spPr>
        <p:txBody>
          <a:bodyPr wrap="none" lIns="0" tIns="0" rIns="0" bIns="0" rtlCol="0" anchor="t"/>
          <a:lstStyle/>
          <a:p>
            <a:pPr algn="l" indent="0" marL="0">
              <a:lnSpc>
                <a:spcPts val="3100"/>
              </a:lnSpc>
              <a:buNone/>
            </a:pPr>
            <a:endParaRPr lang="en-US" sz="1900" dirty="0"/>
          </a:p>
        </p:txBody>
      </p:sp>
      <p:sp>
        <p:nvSpPr>
          <p:cNvPr id="4" name="Text 1"/>
          <p:cNvSpPr/>
          <p:nvPr/>
        </p:nvSpPr>
        <p:spPr>
          <a:xfrm>
            <a:off x="7623929" y="2673191"/>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Why This Works:</a:t>
            </a:r>
            <a:endParaRPr lang="en-US" sz="4300" dirty="0"/>
          </a:p>
        </p:txBody>
      </p:sp>
      <p:sp>
        <p:nvSpPr>
          <p:cNvPr id="5" name="Text 2"/>
          <p:cNvSpPr/>
          <p:nvPr/>
        </p:nvSpPr>
        <p:spPr>
          <a:xfrm>
            <a:off x="7623929" y="3605808"/>
            <a:ext cx="6150054"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The CAN bus does not inherently validate the source of a message. As long as the message is formatted correctly and the attacker knows the correct CAN ID and data field, the ECU will execute the command. This lack of authentication is a common vulnerability in many vehicles, very rarely patched. </a:t>
            </a:r>
            <a:endParaRPr lang="en-US" sz="1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864037" y="1756172"/>
            <a:ext cx="6150054" cy="4100036"/>
          </a:xfrm>
          <a:prstGeom prst="rect">
            <a:avLst/>
          </a:prstGeom>
        </p:spPr>
      </p:pic>
      <p:sp>
        <p:nvSpPr>
          <p:cNvPr id="3" name="Text 0"/>
          <p:cNvSpPr/>
          <p:nvPr/>
        </p:nvSpPr>
        <p:spPr>
          <a:xfrm>
            <a:off x="864037" y="6133862"/>
            <a:ext cx="6150054" cy="395049"/>
          </a:xfrm>
          <a:prstGeom prst="rect">
            <a:avLst/>
          </a:prstGeom>
          <a:noFill/>
          <a:ln/>
        </p:spPr>
        <p:txBody>
          <a:bodyPr wrap="none" lIns="0" tIns="0" rIns="0" bIns="0" rtlCol="0" anchor="t"/>
          <a:lstStyle/>
          <a:p>
            <a:pPr algn="l" indent="0" marL="0">
              <a:lnSpc>
                <a:spcPts val="3100"/>
              </a:lnSpc>
              <a:buNone/>
            </a:pPr>
            <a:endParaRPr lang="en-US" sz="1900" dirty="0"/>
          </a:p>
        </p:txBody>
      </p:sp>
      <p:sp>
        <p:nvSpPr>
          <p:cNvPr id="4" name="Text 1"/>
          <p:cNvSpPr/>
          <p:nvPr/>
        </p:nvSpPr>
        <p:spPr>
          <a:xfrm>
            <a:off x="7623929" y="2278142"/>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Mitigation</a:t>
            </a:r>
            <a:endParaRPr lang="en-US" sz="4300" dirty="0"/>
          </a:p>
        </p:txBody>
      </p:sp>
      <p:sp>
        <p:nvSpPr>
          <p:cNvPr id="5" name="Text 2"/>
          <p:cNvSpPr/>
          <p:nvPr/>
        </p:nvSpPr>
        <p:spPr>
          <a:xfrm>
            <a:off x="7623929" y="3210758"/>
            <a:ext cx="6150054" cy="2765346"/>
          </a:xfrm>
          <a:prstGeom prst="rect">
            <a:avLst/>
          </a:prstGeom>
          <a:noFill/>
          <a:ln/>
        </p:spPr>
        <p:txBody>
          <a:bodyPr wrap="square" lIns="0" tIns="0" rIns="0" bIns="0" rtlCol="0" anchor="t"/>
          <a:lstStyle/>
          <a:p>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Digital Signatures</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Some very modern day vehicles require that CAN messages be </a:t>
            </a:r>
            <a:pPr algn="l" indent="0" marL="0">
              <a:lnSpc>
                <a:spcPts val="3100"/>
              </a:lnSpc>
              <a:buNone/>
            </a:pPr>
            <a:r>
              <a:rPr lang="en-US" sz="1900" b="1" dirty="0">
                <a:solidFill>
                  <a:srgbClr val="DAD8E9"/>
                </a:solidFill>
                <a:latin typeface="Mukta Light" pitchFamily="34" charset="0"/>
                <a:ea typeface="Mukta Light" pitchFamily="34" charset="-122"/>
                <a:cs typeface="Mukta Light" pitchFamily="34" charset="-120"/>
              </a:rPr>
              <a:t>digitally signed</a:t>
            </a:r>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 or authenticated. This ensures that only legitimate, authenticated commands from trusted sources are executed by the ECUs. Without the correct signature, injected commands would be ignored. However, these vulnerabilities are still very prevalent in most vehicles out on the street today. </a:t>
            </a:r>
            <a:endParaRPr lang="en-US" sz="1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3052882"/>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Thank You!</a:t>
            </a:r>
            <a:endParaRPr lang="en-US" sz="4300" dirty="0"/>
          </a:p>
        </p:txBody>
      </p:sp>
      <p:sp>
        <p:nvSpPr>
          <p:cNvPr id="4" name="Text 1"/>
          <p:cNvSpPr/>
          <p:nvPr/>
        </p:nvSpPr>
        <p:spPr>
          <a:xfrm>
            <a:off x="864037" y="4108966"/>
            <a:ext cx="7415927"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Dont break your friends' cars please and thank you.</a:t>
            </a:r>
            <a:endParaRPr lang="en-US" sz="1900" dirty="0"/>
          </a:p>
        </p:txBody>
      </p:sp>
      <p:sp>
        <p:nvSpPr>
          <p:cNvPr id="5" name="Text 2"/>
          <p:cNvSpPr/>
          <p:nvPr/>
        </p:nvSpPr>
        <p:spPr>
          <a:xfrm>
            <a:off x="864037" y="4781669"/>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2135862"/>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Table of Contents</a:t>
            </a:r>
            <a:endParaRPr lang="en-US" sz="4300" dirty="0"/>
          </a:p>
        </p:txBody>
      </p:sp>
      <p:sp>
        <p:nvSpPr>
          <p:cNvPr id="3" name="Shape 1"/>
          <p:cNvSpPr/>
          <p:nvPr/>
        </p:nvSpPr>
        <p:spPr>
          <a:xfrm>
            <a:off x="864037" y="3315414"/>
            <a:ext cx="555427" cy="555427"/>
          </a:xfrm>
          <a:prstGeom prst="roundRect">
            <a:avLst>
              <a:gd name="adj" fmla="val 18669"/>
            </a:avLst>
          </a:prstGeom>
          <a:solidFill>
            <a:srgbClr val="542C49"/>
          </a:solidFill>
          <a:ln w="15240">
            <a:solidFill>
              <a:srgbClr val="6D4562"/>
            </a:solidFill>
            <a:prstDash val="solid"/>
          </a:ln>
        </p:spPr>
      </p:sp>
      <p:sp>
        <p:nvSpPr>
          <p:cNvPr id="4" name="Text 2"/>
          <p:cNvSpPr/>
          <p:nvPr/>
        </p:nvSpPr>
        <p:spPr>
          <a:xfrm>
            <a:off x="977146" y="3387328"/>
            <a:ext cx="329089" cy="411480"/>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1</a:t>
            </a:r>
            <a:endParaRPr lang="en-US" sz="2550" dirty="0"/>
          </a:p>
        </p:txBody>
      </p:sp>
      <p:sp>
        <p:nvSpPr>
          <p:cNvPr id="5" name="Text 3"/>
          <p:cNvSpPr/>
          <p:nvPr/>
        </p:nvSpPr>
        <p:spPr>
          <a:xfrm>
            <a:off x="1666280" y="3400187"/>
            <a:ext cx="5494615" cy="685800"/>
          </a:xfrm>
          <a:prstGeom prst="rect">
            <a:avLst/>
          </a:prstGeom>
          <a:noFill/>
          <a:ln/>
        </p:spPr>
        <p:txBody>
          <a:bodyPr wrap="squar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Capturing and Replaying the Keyless Entry Signal</a:t>
            </a:r>
            <a:endParaRPr lang="en-US" sz="2150" dirty="0"/>
          </a:p>
        </p:txBody>
      </p:sp>
      <p:sp>
        <p:nvSpPr>
          <p:cNvPr id="6" name="Shape 4"/>
          <p:cNvSpPr/>
          <p:nvPr/>
        </p:nvSpPr>
        <p:spPr>
          <a:xfrm>
            <a:off x="7469505" y="3315414"/>
            <a:ext cx="555427" cy="555427"/>
          </a:xfrm>
          <a:prstGeom prst="roundRect">
            <a:avLst>
              <a:gd name="adj" fmla="val 18669"/>
            </a:avLst>
          </a:prstGeom>
          <a:solidFill>
            <a:srgbClr val="542C49"/>
          </a:solidFill>
          <a:ln w="15240">
            <a:solidFill>
              <a:srgbClr val="6D4562"/>
            </a:solidFill>
            <a:prstDash val="solid"/>
          </a:ln>
        </p:spPr>
      </p:sp>
      <p:sp>
        <p:nvSpPr>
          <p:cNvPr id="7" name="Text 5"/>
          <p:cNvSpPr/>
          <p:nvPr/>
        </p:nvSpPr>
        <p:spPr>
          <a:xfrm>
            <a:off x="7582614" y="3387328"/>
            <a:ext cx="329089" cy="411480"/>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2</a:t>
            </a:r>
            <a:endParaRPr lang="en-US" sz="2550" dirty="0"/>
          </a:p>
        </p:txBody>
      </p:sp>
      <p:sp>
        <p:nvSpPr>
          <p:cNvPr id="8" name="Text 6"/>
          <p:cNvSpPr/>
          <p:nvPr/>
        </p:nvSpPr>
        <p:spPr>
          <a:xfrm>
            <a:off x="8271748" y="3400187"/>
            <a:ext cx="5082064"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Relay Attack on Passive Keyless Entry</a:t>
            </a:r>
            <a:endParaRPr lang="en-US" sz="2150" dirty="0"/>
          </a:p>
        </p:txBody>
      </p:sp>
      <p:sp>
        <p:nvSpPr>
          <p:cNvPr id="9" name="Text 7"/>
          <p:cNvSpPr/>
          <p:nvPr/>
        </p:nvSpPr>
        <p:spPr>
          <a:xfrm>
            <a:off x="8271748" y="3891201"/>
            <a:ext cx="5494615" cy="395049"/>
          </a:xfrm>
          <a:prstGeom prst="rect">
            <a:avLst/>
          </a:prstGeom>
          <a:noFill/>
          <a:ln/>
        </p:spPr>
        <p:txBody>
          <a:bodyPr wrap="none" lIns="0" tIns="0" rIns="0" bIns="0" rtlCol="0" anchor="t"/>
          <a:lstStyle/>
          <a:p>
            <a:pPr algn="l" indent="0" marL="0">
              <a:lnSpc>
                <a:spcPts val="3100"/>
              </a:lnSpc>
              <a:buNone/>
            </a:pPr>
            <a:endParaRPr lang="en-US" sz="1900" dirty="0"/>
          </a:p>
        </p:txBody>
      </p:sp>
      <p:sp>
        <p:nvSpPr>
          <p:cNvPr id="10" name="Shape 8"/>
          <p:cNvSpPr/>
          <p:nvPr/>
        </p:nvSpPr>
        <p:spPr>
          <a:xfrm>
            <a:off x="864037" y="4780002"/>
            <a:ext cx="555427" cy="555427"/>
          </a:xfrm>
          <a:prstGeom prst="roundRect">
            <a:avLst>
              <a:gd name="adj" fmla="val 18669"/>
            </a:avLst>
          </a:prstGeom>
          <a:solidFill>
            <a:srgbClr val="542C49"/>
          </a:solidFill>
          <a:ln w="15240">
            <a:solidFill>
              <a:srgbClr val="6D4562"/>
            </a:solidFill>
            <a:prstDash val="solid"/>
          </a:ln>
        </p:spPr>
      </p:sp>
      <p:sp>
        <p:nvSpPr>
          <p:cNvPr id="11" name="Text 9"/>
          <p:cNvSpPr/>
          <p:nvPr/>
        </p:nvSpPr>
        <p:spPr>
          <a:xfrm>
            <a:off x="977146" y="4851916"/>
            <a:ext cx="329089" cy="411480"/>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3</a:t>
            </a:r>
            <a:endParaRPr lang="en-US" sz="2550" dirty="0"/>
          </a:p>
        </p:txBody>
      </p:sp>
      <p:sp>
        <p:nvSpPr>
          <p:cNvPr id="12" name="Text 10"/>
          <p:cNvSpPr/>
          <p:nvPr/>
        </p:nvSpPr>
        <p:spPr>
          <a:xfrm>
            <a:off x="1666280" y="4864775"/>
            <a:ext cx="4498062"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CAN Bus Injection via OBD-II Port</a:t>
            </a:r>
            <a:endParaRPr lang="en-US" sz="2150" dirty="0"/>
          </a:p>
        </p:txBody>
      </p:sp>
      <p:sp>
        <p:nvSpPr>
          <p:cNvPr id="13" name="Shape 11"/>
          <p:cNvSpPr/>
          <p:nvPr/>
        </p:nvSpPr>
        <p:spPr>
          <a:xfrm>
            <a:off x="7469505" y="4780002"/>
            <a:ext cx="555427" cy="555427"/>
          </a:xfrm>
          <a:prstGeom prst="roundRect">
            <a:avLst>
              <a:gd name="adj" fmla="val 18669"/>
            </a:avLst>
          </a:prstGeom>
          <a:solidFill>
            <a:srgbClr val="542C49"/>
          </a:solidFill>
          <a:ln w="15240">
            <a:solidFill>
              <a:srgbClr val="6D4562"/>
            </a:solidFill>
            <a:prstDash val="solid"/>
          </a:ln>
        </p:spPr>
      </p:sp>
      <p:sp>
        <p:nvSpPr>
          <p:cNvPr id="14" name="Text 12"/>
          <p:cNvSpPr/>
          <p:nvPr/>
        </p:nvSpPr>
        <p:spPr>
          <a:xfrm>
            <a:off x="7582614" y="4851916"/>
            <a:ext cx="329089" cy="411480"/>
          </a:xfrm>
          <a:prstGeom prst="rect">
            <a:avLst/>
          </a:prstGeom>
          <a:noFill/>
          <a:ln/>
        </p:spPr>
        <p:txBody>
          <a:bodyPr wrap="none" lIns="0" tIns="0" rIns="0" bIns="0" rtlCol="0" anchor="t"/>
          <a:lstStyle/>
          <a:p>
            <a:pPr algn="ctr" indent="0" marL="0">
              <a:lnSpc>
                <a:spcPts val="2550"/>
              </a:lnSpc>
              <a:buNone/>
            </a:pPr>
            <a:r>
              <a:rPr lang="en-US" sz="2550" dirty="0">
                <a:solidFill>
                  <a:srgbClr val="DAD8E9"/>
                </a:solidFill>
                <a:latin typeface="Prompt Medium" pitchFamily="34" charset="0"/>
                <a:ea typeface="Prompt Medium" pitchFamily="34" charset="-122"/>
                <a:cs typeface="Prompt Medium" pitchFamily="34" charset="-120"/>
              </a:rPr>
              <a:t>4</a:t>
            </a:r>
            <a:endParaRPr lang="en-US" sz="2550" dirty="0"/>
          </a:p>
        </p:txBody>
      </p:sp>
      <p:sp>
        <p:nvSpPr>
          <p:cNvPr id="15" name="Text 13"/>
          <p:cNvSpPr/>
          <p:nvPr/>
        </p:nvSpPr>
        <p:spPr>
          <a:xfrm>
            <a:off x="8271748" y="4864775"/>
            <a:ext cx="5494615" cy="685800"/>
          </a:xfrm>
          <a:prstGeom prst="rect">
            <a:avLst/>
          </a:prstGeom>
          <a:noFill/>
          <a:ln/>
        </p:spPr>
        <p:txBody>
          <a:bodyPr wrap="squar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4. Exploiting Vulnerabilities in Infotainment Systems</a:t>
            </a:r>
            <a:endParaRPr lang="en-US" sz="2150" dirty="0"/>
          </a:p>
        </p:txBody>
      </p:sp>
      <p:sp>
        <p:nvSpPr>
          <p:cNvPr id="16" name="Text 14"/>
          <p:cNvSpPr/>
          <p:nvPr/>
        </p:nvSpPr>
        <p:spPr>
          <a:xfrm>
            <a:off x="8271748" y="5698688"/>
            <a:ext cx="5494615"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64037" y="3046333"/>
            <a:ext cx="7415927" cy="13716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Section 1: Capturing/ Replaying the Entry Signal</a:t>
            </a:r>
            <a:endParaRPr lang="en-US" sz="4300" dirty="0"/>
          </a:p>
        </p:txBody>
      </p:sp>
      <p:sp>
        <p:nvSpPr>
          <p:cNvPr id="4" name="Text 1"/>
          <p:cNvSpPr/>
          <p:nvPr/>
        </p:nvSpPr>
        <p:spPr>
          <a:xfrm>
            <a:off x="864037" y="4788218"/>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64037" y="1486019"/>
            <a:ext cx="12902327" cy="13716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Step 1: Capturing the Radio Frequency (RF) Signal from the Key Fob</a:t>
            </a:r>
            <a:endParaRPr lang="en-US" sz="4300" dirty="0"/>
          </a:p>
        </p:txBody>
      </p:sp>
      <p:pic>
        <p:nvPicPr>
          <p:cNvPr id="3" name="Image 0" descr="preencoded.png">    </p:cNvPr>
          <p:cNvPicPr>
            <a:picLocks noChangeAspect="1"/>
          </p:cNvPicPr>
          <p:nvPr/>
        </p:nvPicPr>
        <p:blipFill>
          <a:blip r:embed="rId1"/>
          <a:stretch>
            <a:fillRect/>
          </a:stretch>
        </p:blipFill>
        <p:spPr>
          <a:xfrm>
            <a:off x="864037" y="3351371"/>
            <a:ext cx="617220" cy="617220"/>
          </a:xfrm>
          <a:prstGeom prst="rect">
            <a:avLst/>
          </a:prstGeom>
        </p:spPr>
      </p:pic>
      <p:sp>
        <p:nvSpPr>
          <p:cNvPr id="4" name="Text 1"/>
          <p:cNvSpPr/>
          <p:nvPr/>
        </p:nvSpPr>
        <p:spPr>
          <a:xfrm>
            <a:off x="864037" y="4277201"/>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Frequency</a:t>
            </a:r>
            <a:endParaRPr lang="en-US" sz="2150" dirty="0"/>
          </a:p>
        </p:txBody>
      </p:sp>
      <p:sp>
        <p:nvSpPr>
          <p:cNvPr id="5" name="Text 2"/>
          <p:cNvSpPr/>
          <p:nvPr/>
        </p:nvSpPr>
        <p:spPr>
          <a:xfrm>
            <a:off x="864037" y="4768215"/>
            <a:ext cx="4095036"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Key fobs generally transmit radio signals at specific frequencies: 315 MHz in the US and 433.92 MHz in Europe.</a:t>
            </a:r>
            <a:endParaRPr lang="en-US" sz="1900" dirty="0"/>
          </a:p>
        </p:txBody>
      </p:sp>
      <p:pic>
        <p:nvPicPr>
          <p:cNvPr id="6" name="Image 1" descr="preencoded.png">    </p:cNvPr>
          <p:cNvPicPr>
            <a:picLocks noChangeAspect="1"/>
          </p:cNvPicPr>
          <p:nvPr/>
        </p:nvPicPr>
        <p:blipFill>
          <a:blip r:embed="rId2"/>
          <a:stretch>
            <a:fillRect/>
          </a:stretch>
        </p:blipFill>
        <p:spPr>
          <a:xfrm>
            <a:off x="5267682" y="3351371"/>
            <a:ext cx="617220" cy="617220"/>
          </a:xfrm>
          <a:prstGeom prst="rect">
            <a:avLst/>
          </a:prstGeom>
        </p:spPr>
      </p:pic>
      <p:sp>
        <p:nvSpPr>
          <p:cNvPr id="7" name="Text 3"/>
          <p:cNvSpPr/>
          <p:nvPr/>
        </p:nvSpPr>
        <p:spPr>
          <a:xfrm>
            <a:off x="5267682" y="4277201"/>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Interception</a:t>
            </a:r>
            <a:endParaRPr lang="en-US" sz="2150" dirty="0"/>
          </a:p>
        </p:txBody>
      </p:sp>
      <p:sp>
        <p:nvSpPr>
          <p:cNvPr id="8" name="Text 4"/>
          <p:cNvSpPr/>
          <p:nvPr/>
        </p:nvSpPr>
        <p:spPr>
          <a:xfrm>
            <a:off x="5267682" y="4768215"/>
            <a:ext cx="4095036"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To intercept this signal, you need a Software-Defined Radio (SDR) device, such as HackRF One or Flipper0, which can tune into (and then capture) the key fob's RF frequency.</a:t>
            </a:r>
            <a:endParaRPr lang="en-US" sz="1900" dirty="0"/>
          </a:p>
        </p:txBody>
      </p:sp>
      <p:pic>
        <p:nvPicPr>
          <p:cNvPr id="9" name="Image 2" descr="preencoded.png">    </p:cNvPr>
          <p:cNvPicPr>
            <a:picLocks noChangeAspect="1"/>
          </p:cNvPicPr>
          <p:nvPr/>
        </p:nvPicPr>
        <p:blipFill>
          <a:blip r:embed="rId3"/>
          <a:stretch>
            <a:fillRect/>
          </a:stretch>
        </p:blipFill>
        <p:spPr>
          <a:xfrm>
            <a:off x="9671328" y="3351371"/>
            <a:ext cx="617220" cy="617220"/>
          </a:xfrm>
          <a:prstGeom prst="rect">
            <a:avLst/>
          </a:prstGeom>
        </p:spPr>
      </p:pic>
      <p:sp>
        <p:nvSpPr>
          <p:cNvPr id="10" name="Text 5"/>
          <p:cNvSpPr/>
          <p:nvPr/>
        </p:nvSpPr>
        <p:spPr>
          <a:xfrm>
            <a:off x="9671328" y="4277201"/>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Software </a:t>
            </a:r>
            <a:endParaRPr lang="en-US" sz="2150" dirty="0"/>
          </a:p>
        </p:txBody>
      </p:sp>
      <p:sp>
        <p:nvSpPr>
          <p:cNvPr id="11" name="Text 6"/>
          <p:cNvSpPr/>
          <p:nvPr/>
        </p:nvSpPr>
        <p:spPr>
          <a:xfrm>
            <a:off x="9671328" y="4768215"/>
            <a:ext cx="4095036"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Using software like GNU Radio or the flipper's built in software, you can capture the signal transmitted by the key fob when the owner locks or unlocks the car.</a:t>
            </a: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258253"/>
            <a:ext cx="5486400" cy="685800"/>
          </a:xfrm>
          <a:prstGeom prst="rect">
            <a:avLst/>
          </a:prstGeom>
          <a:noFill/>
          <a:ln/>
        </p:spPr>
        <p:txBody>
          <a:bodyPr wrap="non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So…</a:t>
            </a:r>
            <a:endParaRPr lang="en-US" sz="4300" dirty="0"/>
          </a:p>
        </p:txBody>
      </p:sp>
      <p:pic>
        <p:nvPicPr>
          <p:cNvPr id="3" name="Image 0" descr="preencoded.png">    </p:cNvPr>
          <p:cNvPicPr>
            <a:picLocks noChangeAspect="1"/>
          </p:cNvPicPr>
          <p:nvPr/>
        </p:nvPicPr>
        <p:blipFill>
          <a:blip r:embed="rId1"/>
          <a:stretch>
            <a:fillRect/>
          </a:stretch>
        </p:blipFill>
        <p:spPr>
          <a:xfrm>
            <a:off x="864037" y="2591991"/>
            <a:ext cx="3898821" cy="2551748"/>
          </a:xfrm>
          <a:prstGeom prst="rect">
            <a:avLst/>
          </a:prstGeom>
        </p:spPr>
      </p:pic>
      <p:sp>
        <p:nvSpPr>
          <p:cNvPr id="4" name="Text 1"/>
          <p:cNvSpPr/>
          <p:nvPr/>
        </p:nvSpPr>
        <p:spPr>
          <a:xfrm>
            <a:off x="864037" y="5421392"/>
            <a:ext cx="3898821" cy="685800"/>
          </a:xfrm>
          <a:prstGeom prst="rect">
            <a:avLst/>
          </a:prstGeom>
          <a:noFill/>
          <a:ln/>
        </p:spPr>
        <p:txBody>
          <a:bodyPr wrap="square" lIns="0" tIns="0" rIns="0" bIns="0" rtlCol="0" anchor="t"/>
          <a:lstStyle/>
          <a:p>
            <a:pPr algn="l"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Find time when signal is sent</a:t>
            </a:r>
            <a:endParaRPr lang="en-US" sz="2150" dirty="0"/>
          </a:p>
        </p:txBody>
      </p:sp>
      <p:sp>
        <p:nvSpPr>
          <p:cNvPr id="5" name="Text 2"/>
          <p:cNvSpPr/>
          <p:nvPr/>
        </p:nvSpPr>
        <p:spPr>
          <a:xfrm>
            <a:off x="864037" y="6354008"/>
            <a:ext cx="3898821" cy="395049"/>
          </a:xfrm>
          <a:prstGeom prst="rect">
            <a:avLst/>
          </a:prstGeom>
          <a:noFill/>
          <a:ln/>
        </p:spPr>
        <p:txBody>
          <a:bodyPr wrap="non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(315 Mhz in USA)</a:t>
            </a:r>
            <a:endParaRPr lang="en-US" sz="1900" dirty="0"/>
          </a:p>
        </p:txBody>
      </p:sp>
      <p:pic>
        <p:nvPicPr>
          <p:cNvPr id="6" name="Image 1" descr="preencoded.png">    </p:cNvPr>
          <p:cNvPicPr>
            <a:picLocks noChangeAspect="1"/>
          </p:cNvPicPr>
          <p:nvPr/>
        </p:nvPicPr>
        <p:blipFill>
          <a:blip r:embed="rId2"/>
          <a:stretch>
            <a:fillRect/>
          </a:stretch>
        </p:blipFill>
        <p:spPr>
          <a:xfrm>
            <a:off x="5372695" y="2591991"/>
            <a:ext cx="3803809" cy="2173605"/>
          </a:xfrm>
          <a:prstGeom prst="rect">
            <a:avLst/>
          </a:prstGeom>
        </p:spPr>
      </p:pic>
      <p:sp>
        <p:nvSpPr>
          <p:cNvPr id="7" name="Text 3"/>
          <p:cNvSpPr/>
          <p:nvPr/>
        </p:nvSpPr>
        <p:spPr>
          <a:xfrm>
            <a:off x="5372695" y="5043249"/>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Capture with tool</a:t>
            </a:r>
            <a:endParaRPr lang="en-US" sz="2150" dirty="0"/>
          </a:p>
        </p:txBody>
      </p:sp>
      <p:sp>
        <p:nvSpPr>
          <p:cNvPr id="8" name="Text 4"/>
          <p:cNvSpPr/>
          <p:nvPr/>
        </p:nvSpPr>
        <p:spPr>
          <a:xfrm>
            <a:off x="5372695" y="5632966"/>
            <a:ext cx="3898821"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(Flipper Zero shown above)</a:t>
            </a:r>
            <a:endParaRPr lang="en-US" sz="1900" dirty="0"/>
          </a:p>
        </p:txBody>
      </p:sp>
      <p:pic>
        <p:nvPicPr>
          <p:cNvPr id="9" name="Image 2" descr="preencoded.png">    </p:cNvPr>
          <p:cNvPicPr>
            <a:picLocks noChangeAspect="1"/>
          </p:cNvPicPr>
          <p:nvPr/>
        </p:nvPicPr>
        <p:blipFill>
          <a:blip r:embed="rId3"/>
          <a:stretch>
            <a:fillRect/>
          </a:stretch>
        </p:blipFill>
        <p:spPr>
          <a:xfrm>
            <a:off x="9881354" y="2591991"/>
            <a:ext cx="3898821" cy="2195036"/>
          </a:xfrm>
          <a:prstGeom prst="rect">
            <a:avLst/>
          </a:prstGeom>
        </p:spPr>
      </p:pic>
      <p:sp>
        <p:nvSpPr>
          <p:cNvPr id="10" name="Text 5"/>
          <p:cNvSpPr/>
          <p:nvPr/>
        </p:nvSpPr>
        <p:spPr>
          <a:xfrm>
            <a:off x="9881354" y="5064681"/>
            <a:ext cx="3791664" cy="342900"/>
          </a:xfrm>
          <a:prstGeom prst="rect">
            <a:avLst/>
          </a:prstGeom>
          <a:noFill/>
          <a:ln/>
        </p:spPr>
        <p:txBody>
          <a:bodyPr wrap="none" lIns="0" tIns="0" rIns="0" bIns="0" rtlCol="0" anchor="t"/>
          <a:lstStyle/>
          <a:p>
            <a:pPr algn="l"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Use Software to Store signal</a:t>
            </a:r>
            <a:endParaRPr lang="en-US" sz="2150" dirty="0"/>
          </a:p>
        </p:txBody>
      </p:sp>
      <p:sp>
        <p:nvSpPr>
          <p:cNvPr id="11" name="Text 6"/>
          <p:cNvSpPr/>
          <p:nvPr/>
        </p:nvSpPr>
        <p:spPr>
          <a:xfrm>
            <a:off x="9881354" y="5654397"/>
            <a:ext cx="3898821"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(GNU Radio shown)</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64037" y="1288494"/>
            <a:ext cx="12902327" cy="13716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Step 2: Replaying the Captured Signal (Replay Attack)</a:t>
            </a:r>
            <a:endParaRPr lang="en-US" sz="4300" dirty="0"/>
          </a:p>
        </p:txBody>
      </p:sp>
      <p:pic>
        <p:nvPicPr>
          <p:cNvPr id="3" name="Image 0" descr="preencoded.png">    </p:cNvPr>
          <p:cNvPicPr>
            <a:picLocks noChangeAspect="1"/>
          </p:cNvPicPr>
          <p:nvPr/>
        </p:nvPicPr>
        <p:blipFill>
          <a:blip r:embed="rId1"/>
          <a:stretch>
            <a:fillRect/>
          </a:stretch>
        </p:blipFill>
        <p:spPr>
          <a:xfrm>
            <a:off x="864037" y="3153847"/>
            <a:ext cx="617220" cy="617220"/>
          </a:xfrm>
          <a:prstGeom prst="rect">
            <a:avLst/>
          </a:prstGeom>
        </p:spPr>
      </p:pic>
      <p:sp>
        <p:nvSpPr>
          <p:cNvPr id="4" name="Text 1"/>
          <p:cNvSpPr/>
          <p:nvPr/>
        </p:nvSpPr>
        <p:spPr>
          <a:xfrm>
            <a:off x="864037" y="4079677"/>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Signal Reproduction</a:t>
            </a:r>
            <a:endParaRPr lang="en-US" sz="2150" dirty="0"/>
          </a:p>
        </p:txBody>
      </p:sp>
      <p:sp>
        <p:nvSpPr>
          <p:cNvPr id="5" name="Text 2"/>
          <p:cNvSpPr/>
          <p:nvPr/>
        </p:nvSpPr>
        <p:spPr>
          <a:xfrm>
            <a:off x="864037" y="4570690"/>
            <a:ext cx="4095036" cy="1975247"/>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After capturing the RF signal, you can transmit it at the same frequency using the SDR device. The vehicle will recognize this signal as valid and unlock the doors.</a:t>
            </a:r>
            <a:endParaRPr lang="en-US" sz="1900" dirty="0"/>
          </a:p>
        </p:txBody>
      </p:sp>
      <p:pic>
        <p:nvPicPr>
          <p:cNvPr id="6" name="Image 1" descr="preencoded.png">    </p:cNvPr>
          <p:cNvPicPr>
            <a:picLocks noChangeAspect="1"/>
          </p:cNvPicPr>
          <p:nvPr/>
        </p:nvPicPr>
        <p:blipFill>
          <a:blip r:embed="rId2"/>
          <a:stretch>
            <a:fillRect/>
          </a:stretch>
        </p:blipFill>
        <p:spPr>
          <a:xfrm>
            <a:off x="5267682" y="3153847"/>
            <a:ext cx="617220" cy="617220"/>
          </a:xfrm>
          <a:prstGeom prst="rect">
            <a:avLst/>
          </a:prstGeom>
        </p:spPr>
      </p:pic>
      <p:sp>
        <p:nvSpPr>
          <p:cNvPr id="7" name="Text 3"/>
          <p:cNvSpPr/>
          <p:nvPr/>
        </p:nvSpPr>
        <p:spPr>
          <a:xfrm>
            <a:off x="5267682" y="4079677"/>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Further Vulnerability</a:t>
            </a:r>
            <a:endParaRPr lang="en-US" sz="2150" dirty="0"/>
          </a:p>
        </p:txBody>
      </p:sp>
      <p:sp>
        <p:nvSpPr>
          <p:cNvPr id="8" name="Text 4"/>
          <p:cNvSpPr/>
          <p:nvPr/>
        </p:nvSpPr>
        <p:spPr>
          <a:xfrm>
            <a:off x="5267682" y="4570690"/>
            <a:ext cx="4095036" cy="2370296"/>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Though this method will work on many older cars, most cars manufactured post 2013 will have a rolling code system. These will generate new keys every time for the keyfob, therefore breaking this method….but </a:t>
            </a:r>
            <a:endParaRPr lang="en-US" sz="1900" dirty="0"/>
          </a:p>
        </p:txBody>
      </p:sp>
      <p:pic>
        <p:nvPicPr>
          <p:cNvPr id="9" name="Image 2" descr="preencoded.png">    </p:cNvPr>
          <p:cNvPicPr>
            <a:picLocks noChangeAspect="1"/>
          </p:cNvPicPr>
          <p:nvPr/>
        </p:nvPicPr>
        <p:blipFill>
          <a:blip r:embed="rId3"/>
          <a:stretch>
            <a:fillRect/>
          </a:stretch>
        </p:blipFill>
        <p:spPr>
          <a:xfrm>
            <a:off x="9671328" y="3153847"/>
            <a:ext cx="617220" cy="617220"/>
          </a:xfrm>
          <a:prstGeom prst="rect">
            <a:avLst/>
          </a:prstGeom>
        </p:spPr>
      </p:pic>
      <p:sp>
        <p:nvSpPr>
          <p:cNvPr id="10" name="Text 5"/>
          <p:cNvSpPr/>
          <p:nvPr/>
        </p:nvSpPr>
        <p:spPr>
          <a:xfrm>
            <a:off x="9671328" y="4079677"/>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DAD8E9"/>
                </a:solidFill>
                <a:latin typeface="Prompt Medium" pitchFamily="34" charset="0"/>
                <a:ea typeface="Prompt Medium" pitchFamily="34" charset="-122"/>
                <a:cs typeface="Prompt Medium" pitchFamily="34" charset="-120"/>
              </a:rPr>
              <a:t>Next Step </a:t>
            </a:r>
            <a:endParaRPr lang="en-US" sz="2150" dirty="0"/>
          </a:p>
        </p:txBody>
      </p:sp>
      <p:sp>
        <p:nvSpPr>
          <p:cNvPr id="11" name="Text 6"/>
          <p:cNvSpPr/>
          <p:nvPr/>
        </p:nvSpPr>
        <p:spPr>
          <a:xfrm>
            <a:off x="9671328" y="4570690"/>
            <a:ext cx="4095036" cy="790099"/>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Breaking rolling code systems is…possible too. But how?</a:t>
            </a:r>
            <a:endParaRPr lang="en-US" sz="1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29508" y="781645"/>
            <a:ext cx="10897791" cy="658416"/>
          </a:xfrm>
          <a:prstGeom prst="rect">
            <a:avLst/>
          </a:prstGeom>
          <a:noFill/>
          <a:ln/>
        </p:spPr>
        <p:txBody>
          <a:bodyPr wrap="none" lIns="0" tIns="0" rIns="0" bIns="0" rtlCol="0" anchor="t"/>
          <a:lstStyle/>
          <a:p>
            <a:pPr algn="l" indent="0" marL="0">
              <a:lnSpc>
                <a:spcPts val="5150"/>
              </a:lnSpc>
              <a:buNone/>
            </a:pPr>
            <a:r>
              <a:rPr lang="en-US" sz="4100" dirty="0">
                <a:solidFill>
                  <a:srgbClr val="C6BFEE"/>
                </a:solidFill>
                <a:latin typeface="Prompt Medium" pitchFamily="34" charset="0"/>
                <a:ea typeface="Prompt Medium" pitchFamily="34" charset="-122"/>
                <a:cs typeface="Prompt Medium" pitchFamily="34" charset="-120"/>
              </a:rPr>
              <a:t>Bypassing Rolling Code Systems (Step 2.5)</a:t>
            </a:r>
            <a:endParaRPr lang="en-US" sz="4100" dirty="0"/>
          </a:p>
        </p:txBody>
      </p:sp>
      <p:pic>
        <p:nvPicPr>
          <p:cNvPr id="3" name="Image 0" descr="preencoded.png">    </p:cNvPr>
          <p:cNvPicPr>
            <a:picLocks noChangeAspect="1"/>
          </p:cNvPicPr>
          <p:nvPr/>
        </p:nvPicPr>
        <p:blipFill>
          <a:blip r:embed="rId1"/>
          <a:stretch>
            <a:fillRect/>
          </a:stretch>
        </p:blipFill>
        <p:spPr>
          <a:xfrm>
            <a:off x="829508" y="1914049"/>
            <a:ext cx="4126230" cy="2550200"/>
          </a:xfrm>
          <a:prstGeom prst="rect">
            <a:avLst/>
          </a:prstGeom>
        </p:spPr>
      </p:pic>
      <p:sp>
        <p:nvSpPr>
          <p:cNvPr id="4" name="Text 1"/>
          <p:cNvSpPr/>
          <p:nvPr/>
        </p:nvSpPr>
        <p:spPr>
          <a:xfrm>
            <a:off x="829508" y="4701183"/>
            <a:ext cx="2633424" cy="329208"/>
          </a:xfrm>
          <a:prstGeom prst="rect">
            <a:avLst/>
          </a:prstGeom>
          <a:noFill/>
          <a:ln/>
        </p:spPr>
        <p:txBody>
          <a:bodyPr wrap="none" lIns="0" tIns="0" rIns="0" bIns="0" rtlCol="0" anchor="t"/>
          <a:lstStyle/>
          <a:p>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Jamming</a:t>
            </a:r>
            <a:endParaRPr lang="en-US" sz="2050" dirty="0"/>
          </a:p>
        </p:txBody>
      </p:sp>
      <p:sp>
        <p:nvSpPr>
          <p:cNvPr id="5" name="Text 2"/>
          <p:cNvSpPr/>
          <p:nvPr/>
        </p:nvSpPr>
        <p:spPr>
          <a:xfrm>
            <a:off x="829508" y="5172551"/>
            <a:ext cx="4126230" cy="2275284"/>
          </a:xfrm>
          <a:prstGeom prst="rect">
            <a:avLst/>
          </a:prstGeom>
          <a:noFill/>
          <a:ln/>
        </p:spPr>
        <p:txBody>
          <a:bodyPr wrap="squar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The attacker could use a </a:t>
            </a:r>
            <a:pPr algn="l" indent="0" marL="0">
              <a:lnSpc>
                <a:spcPts val="2950"/>
              </a:lnSpc>
              <a:buNone/>
            </a:pPr>
            <a:r>
              <a:rPr lang="en-US" sz="1850" b="1" dirty="0">
                <a:solidFill>
                  <a:srgbClr val="DAD8E9"/>
                </a:solidFill>
                <a:latin typeface="Mukta Light" pitchFamily="34" charset="0"/>
                <a:ea typeface="Mukta Light" pitchFamily="34" charset="-122"/>
                <a:cs typeface="Mukta Light" pitchFamily="34" charset="-120"/>
              </a:rPr>
              <a:t>radio frequency jammer</a:t>
            </a:r>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 or </a:t>
            </a:r>
            <a:pPr algn="l" indent="0" marL="0">
              <a:lnSpc>
                <a:spcPts val="2950"/>
              </a:lnSpc>
              <a:buNone/>
            </a:pPr>
            <a:r>
              <a:rPr lang="en-US" sz="1850" b="1" dirty="0">
                <a:solidFill>
                  <a:srgbClr val="DAD8E9"/>
                </a:solidFill>
                <a:latin typeface="Mukta Light" pitchFamily="34" charset="0"/>
                <a:ea typeface="Mukta Light" pitchFamily="34" charset="-122"/>
                <a:cs typeface="Mukta Light" pitchFamily="34" charset="-120"/>
              </a:rPr>
              <a:t>RF Jammer</a:t>
            </a:r>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 such as a Jammer PRO16 to continuously transmit a signal at the key fob’s frequency, overwhelming the car’s receiver, and stopping all in/outbound connection. </a:t>
            </a:r>
            <a:endParaRPr lang="en-US" sz="1850" dirty="0"/>
          </a:p>
        </p:txBody>
      </p:sp>
      <p:pic>
        <p:nvPicPr>
          <p:cNvPr id="6" name="Image 1" descr="preencoded.png">    </p:cNvPr>
          <p:cNvPicPr>
            <a:picLocks noChangeAspect="1"/>
          </p:cNvPicPr>
          <p:nvPr/>
        </p:nvPicPr>
        <p:blipFill>
          <a:blip r:embed="rId2"/>
          <a:stretch>
            <a:fillRect/>
          </a:stretch>
        </p:blipFill>
        <p:spPr>
          <a:xfrm>
            <a:off x="5251966" y="1914049"/>
            <a:ext cx="4126349" cy="2550200"/>
          </a:xfrm>
          <a:prstGeom prst="rect">
            <a:avLst/>
          </a:prstGeom>
        </p:spPr>
      </p:pic>
      <p:sp>
        <p:nvSpPr>
          <p:cNvPr id="7" name="Text 3"/>
          <p:cNvSpPr/>
          <p:nvPr/>
        </p:nvSpPr>
        <p:spPr>
          <a:xfrm>
            <a:off x="5251966" y="4701183"/>
            <a:ext cx="2633424" cy="329208"/>
          </a:xfrm>
          <a:prstGeom prst="rect">
            <a:avLst/>
          </a:prstGeom>
          <a:noFill/>
          <a:ln/>
        </p:spPr>
        <p:txBody>
          <a:bodyPr wrap="none" lIns="0" tIns="0" rIns="0" bIns="0" rtlCol="0" anchor="t"/>
          <a:lstStyle/>
          <a:p>
            <a:pPr algn="l" indent="0" marL="0">
              <a:lnSpc>
                <a:spcPts val="2550"/>
              </a:lnSpc>
              <a:buNone/>
            </a:pPr>
            <a:r>
              <a:rPr lang="en-US" sz="2050" b="1" dirty="0">
                <a:solidFill>
                  <a:srgbClr val="DAD8E9"/>
                </a:solidFill>
                <a:latin typeface="Prompt Medium" pitchFamily="34" charset="0"/>
                <a:ea typeface="Prompt Medium" pitchFamily="34" charset="-122"/>
                <a:cs typeface="Prompt Medium" pitchFamily="34" charset="-120"/>
              </a:rPr>
              <a:t>Capture</a:t>
            </a:r>
            <a:endParaRPr lang="en-US" sz="2050" dirty="0"/>
          </a:p>
        </p:txBody>
      </p:sp>
      <p:sp>
        <p:nvSpPr>
          <p:cNvPr id="8" name="Text 4"/>
          <p:cNvSpPr/>
          <p:nvPr/>
        </p:nvSpPr>
        <p:spPr>
          <a:xfrm>
            <a:off x="5251966" y="5172551"/>
            <a:ext cx="4126349" cy="1896070"/>
          </a:xfrm>
          <a:prstGeom prst="rect">
            <a:avLst/>
          </a:prstGeom>
          <a:noFill/>
          <a:ln/>
        </p:spPr>
        <p:txBody>
          <a:bodyPr wrap="squar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While the car is unable to receive the signal, the attacker uses an SDR to </a:t>
            </a:r>
            <a:pPr algn="l" indent="0" marL="0">
              <a:lnSpc>
                <a:spcPts val="2950"/>
              </a:lnSpc>
              <a:buNone/>
            </a:pPr>
            <a:r>
              <a:rPr lang="en-US" sz="1850" b="1" dirty="0">
                <a:solidFill>
                  <a:srgbClr val="DAD8E9"/>
                </a:solidFill>
                <a:latin typeface="Mukta Light" pitchFamily="34" charset="0"/>
                <a:ea typeface="Mukta Light" pitchFamily="34" charset="-122"/>
                <a:cs typeface="Mukta Light" pitchFamily="34" charset="-120"/>
              </a:rPr>
              <a:t>capture</a:t>
            </a:r>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 the rolling code generated by the key fob (which isn't changing due to the car not receiving it). </a:t>
            </a:r>
            <a:endParaRPr lang="en-US" sz="1850" dirty="0"/>
          </a:p>
        </p:txBody>
      </p:sp>
      <p:pic>
        <p:nvPicPr>
          <p:cNvPr id="9" name="Image 2" descr="preencoded.png">    </p:cNvPr>
          <p:cNvPicPr>
            <a:picLocks noChangeAspect="1"/>
          </p:cNvPicPr>
          <p:nvPr/>
        </p:nvPicPr>
        <p:blipFill>
          <a:blip r:embed="rId3"/>
          <a:stretch>
            <a:fillRect/>
          </a:stretch>
        </p:blipFill>
        <p:spPr>
          <a:xfrm>
            <a:off x="9674543" y="1914049"/>
            <a:ext cx="4126349" cy="2550200"/>
          </a:xfrm>
          <a:prstGeom prst="rect">
            <a:avLst/>
          </a:prstGeom>
        </p:spPr>
      </p:pic>
      <p:sp>
        <p:nvSpPr>
          <p:cNvPr id="10" name="Text 5"/>
          <p:cNvSpPr/>
          <p:nvPr/>
        </p:nvSpPr>
        <p:spPr>
          <a:xfrm>
            <a:off x="9674543" y="4701183"/>
            <a:ext cx="2633424" cy="329208"/>
          </a:xfrm>
          <a:prstGeom prst="rect">
            <a:avLst/>
          </a:prstGeom>
          <a:noFill/>
          <a:ln/>
        </p:spPr>
        <p:txBody>
          <a:bodyPr wrap="none" lIns="0" tIns="0" rIns="0" bIns="0" rtlCol="0" anchor="t"/>
          <a:lstStyle/>
          <a:p>
            <a:pPr algn="l" indent="0" marL="0">
              <a:lnSpc>
                <a:spcPts val="2550"/>
              </a:lnSpc>
              <a:buNone/>
            </a:pPr>
            <a:r>
              <a:rPr lang="en-US" sz="2050" b="1" dirty="0">
                <a:solidFill>
                  <a:srgbClr val="DAD8E9"/>
                </a:solidFill>
                <a:latin typeface="Prompt Medium" pitchFamily="34" charset="0"/>
                <a:ea typeface="Prompt Medium" pitchFamily="34" charset="-122"/>
                <a:cs typeface="Prompt Medium" pitchFamily="34" charset="-120"/>
              </a:rPr>
              <a:t>Execution</a:t>
            </a:r>
            <a:pPr algn="l" indent="0" marL="0">
              <a:lnSpc>
                <a:spcPts val="2550"/>
              </a:lnSpc>
              <a:buNone/>
            </a:pPr>
            <a:r>
              <a:rPr lang="en-US" sz="2050" dirty="0">
                <a:solidFill>
                  <a:srgbClr val="DAD8E9"/>
                </a:solidFill>
                <a:latin typeface="Prompt Medium" pitchFamily="34" charset="0"/>
                <a:ea typeface="Prompt Medium" pitchFamily="34" charset="-122"/>
                <a:cs typeface="Prompt Medium" pitchFamily="34" charset="-120"/>
              </a:rPr>
              <a:t>:</a:t>
            </a:r>
            <a:endParaRPr lang="en-US" sz="2050" dirty="0"/>
          </a:p>
        </p:txBody>
      </p:sp>
      <p:sp>
        <p:nvSpPr>
          <p:cNvPr id="11" name="Text 6"/>
          <p:cNvSpPr/>
          <p:nvPr/>
        </p:nvSpPr>
        <p:spPr>
          <a:xfrm>
            <a:off x="9674543" y="5172551"/>
            <a:ext cx="4126349" cy="2275284"/>
          </a:xfrm>
          <a:prstGeom prst="rect">
            <a:avLst/>
          </a:prstGeom>
          <a:noFill/>
          <a:ln/>
        </p:spPr>
        <p:txBody>
          <a:bodyPr wrap="square" lIns="0" tIns="0" rIns="0" bIns="0" rtlCol="0" anchor="t"/>
          <a:lstStyle/>
          <a:p>
            <a:pPr algn="l" indent="0" marL="0">
              <a:lnSpc>
                <a:spcPts val="2950"/>
              </a:lnSpc>
              <a:buNone/>
            </a:pPr>
            <a:r>
              <a:rPr lang="en-US" sz="1850" dirty="0">
                <a:solidFill>
                  <a:srgbClr val="DAD8E9"/>
                </a:solidFill>
                <a:latin typeface="Mukta Light" pitchFamily="34" charset="0"/>
                <a:ea typeface="Mukta Light" pitchFamily="34" charset="-122"/>
                <a:cs typeface="Mukta Light" pitchFamily="34" charset="-120"/>
              </a:rPr>
              <a:t>Once the jamming stops, the attacker can transmit the captured rolling code to the car using the SDR at the correct frequency. The car interprets the replayed signal as legitimate because it never received the original signal and is waiting for this code.</a:t>
            </a:r>
            <a:endParaRPr lang="en-US" sz="18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50437" y="3046333"/>
            <a:ext cx="7415927" cy="13716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Section 2: Physical Compromise</a:t>
            </a:r>
            <a:endParaRPr lang="en-US" sz="4300" dirty="0"/>
          </a:p>
        </p:txBody>
      </p:sp>
      <p:sp>
        <p:nvSpPr>
          <p:cNvPr id="4" name="Text 1"/>
          <p:cNvSpPr/>
          <p:nvPr/>
        </p:nvSpPr>
        <p:spPr>
          <a:xfrm>
            <a:off x="6350437" y="4788218"/>
            <a:ext cx="7415927" cy="395049"/>
          </a:xfrm>
          <a:prstGeom prst="rect">
            <a:avLst/>
          </a:prstGeom>
          <a:noFill/>
          <a:ln/>
        </p:spPr>
        <p:txBody>
          <a:bodyPr wrap="none" lIns="0" tIns="0" rIns="0" bIns="0" rtlCol="0" anchor="t"/>
          <a:lstStyle/>
          <a:p>
            <a:pPr algn="l" indent="0" marL="0">
              <a:lnSpc>
                <a:spcPts val="3100"/>
              </a:lnSpc>
              <a:buNone/>
            </a:pP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64037" y="862251"/>
            <a:ext cx="12902327" cy="1371600"/>
          </a:xfrm>
          <a:prstGeom prst="rect">
            <a:avLst/>
          </a:prstGeom>
          <a:noFill/>
          <a:ln/>
        </p:spPr>
        <p:txBody>
          <a:bodyPr wrap="square" lIns="0" tIns="0" rIns="0" bIns="0" rtlCol="0" anchor="t"/>
          <a:lstStyle/>
          <a:p>
            <a:pPr algn="l" indent="0" marL="0">
              <a:lnSpc>
                <a:spcPts val="5400"/>
              </a:lnSpc>
              <a:buNone/>
            </a:pPr>
            <a:r>
              <a:rPr lang="en-US" sz="4300" dirty="0">
                <a:solidFill>
                  <a:srgbClr val="C6BFEE"/>
                </a:solidFill>
                <a:latin typeface="Prompt Medium" pitchFamily="34" charset="0"/>
                <a:ea typeface="Prompt Medium" pitchFamily="34" charset="-122"/>
                <a:cs typeface="Prompt Medium" pitchFamily="34" charset="-120"/>
              </a:rPr>
              <a:t>Component 2: Manipulating the Onboard Computer</a:t>
            </a:r>
            <a:endParaRPr lang="en-US" sz="4300" dirty="0"/>
          </a:p>
        </p:txBody>
      </p:sp>
      <p:sp>
        <p:nvSpPr>
          <p:cNvPr id="3" name="Text 1"/>
          <p:cNvSpPr/>
          <p:nvPr/>
        </p:nvSpPr>
        <p:spPr>
          <a:xfrm>
            <a:off x="864037" y="2850952"/>
            <a:ext cx="2743200" cy="342900"/>
          </a:xfrm>
          <a:prstGeom prst="rect">
            <a:avLst/>
          </a:prstGeom>
          <a:noFill/>
          <a:ln/>
        </p:spPr>
        <p:txBody>
          <a:bodyPr wrap="none" lIns="0" tIns="0" rIns="0" bIns="0" rtlCol="0" anchor="t"/>
          <a:lstStyle/>
          <a:p>
            <a:pPr algn="l" indent="0" marL="0">
              <a:lnSpc>
                <a:spcPts val="2700"/>
              </a:lnSpc>
              <a:buNone/>
            </a:pPr>
            <a:r>
              <a:rPr lang="en-US" sz="2150" dirty="0">
                <a:solidFill>
                  <a:srgbClr val="C6BFEE"/>
                </a:solidFill>
                <a:latin typeface="Prompt Medium" pitchFamily="34" charset="0"/>
                <a:ea typeface="Prompt Medium" pitchFamily="34" charset="-122"/>
                <a:cs typeface="Prompt Medium" pitchFamily="34" charset="-120"/>
              </a:rPr>
              <a:t>Disclaimer</a:t>
            </a:r>
            <a:endParaRPr lang="en-US" sz="2150" dirty="0"/>
          </a:p>
        </p:txBody>
      </p:sp>
      <p:sp>
        <p:nvSpPr>
          <p:cNvPr id="4" name="Text 2"/>
          <p:cNvSpPr/>
          <p:nvPr/>
        </p:nvSpPr>
        <p:spPr>
          <a:xfrm>
            <a:off x="864037" y="3440668"/>
            <a:ext cx="6150054" cy="1185148"/>
          </a:xfrm>
          <a:prstGeom prst="rect">
            <a:avLst/>
          </a:prstGeom>
          <a:noFill/>
          <a:ln/>
        </p:spPr>
        <p:txBody>
          <a:bodyPr wrap="square" lIns="0" tIns="0" rIns="0" bIns="0" rtlCol="0" anchor="t"/>
          <a:lstStyle/>
          <a:p>
            <a:pPr algn="l" indent="0" marL="0">
              <a:lnSpc>
                <a:spcPts val="3100"/>
              </a:lnSpc>
              <a:buNone/>
            </a:pPr>
            <a:r>
              <a:rPr lang="en-US" sz="1900" dirty="0">
                <a:solidFill>
                  <a:srgbClr val="DAD8E9"/>
                </a:solidFill>
                <a:latin typeface="Mukta Light" pitchFamily="34" charset="0"/>
                <a:ea typeface="Mukta Light" pitchFamily="34" charset="-122"/>
                <a:cs typeface="Mukta Light" pitchFamily="34" charset="-120"/>
              </a:rPr>
              <a:t>This method requires physical access to the onboard computer, so you would first need to be in their car. (please dont use this on your friends)</a:t>
            </a:r>
            <a:endParaRPr lang="en-US" sz="1900" dirty="0"/>
          </a:p>
        </p:txBody>
      </p:sp>
      <p:pic>
        <p:nvPicPr>
          <p:cNvPr id="5" name="Image 0" descr="preencoded.png">    </p:cNvPr>
          <p:cNvPicPr>
            <a:picLocks noChangeAspect="1"/>
          </p:cNvPicPr>
          <p:nvPr/>
        </p:nvPicPr>
        <p:blipFill>
          <a:blip r:embed="rId1"/>
          <a:stretch>
            <a:fillRect/>
          </a:stretch>
        </p:blipFill>
        <p:spPr>
          <a:xfrm>
            <a:off x="7623929" y="2881789"/>
            <a:ext cx="6150054" cy="42079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14</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2025-10-03T19:58:40Z</dcterms:created>
  <dcterms:modified xsi:type="dcterms:W3CDTF">2025-10-03T19:58:40Z</dcterms:modified>
</cp:coreProperties>
</file>